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sldIdLst>
    <p:sldId id="256" r:id="rId5"/>
  </p:sldIdLst>
  <p:sldSz cx="26668413" cy="38100000"/>
  <p:notesSz cx="6858000" cy="9144000"/>
  <p:defaultTextStyle>
    <a:defPPr>
      <a:defRPr lang="tr-T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0">
          <p15:clr>
            <a:srgbClr val="A4A3A4"/>
          </p15:clr>
        </p15:guide>
        <p15:guide id="2" pos="84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66FF"/>
    <a:srgbClr val="FF99FF"/>
    <a:srgbClr val="FF99CC"/>
    <a:srgbClr val="EEE468"/>
    <a:srgbClr val="E4E4E4"/>
    <a:srgbClr val="E64CE6"/>
    <a:srgbClr val="A162D0"/>
    <a:srgbClr val="00699E"/>
    <a:srgbClr val="004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70" autoAdjust="0"/>
    <p:restoredTop sz="96900" autoAdjust="0"/>
  </p:normalViewPr>
  <p:slideViewPr>
    <p:cSldViewPr>
      <p:cViewPr varScale="1">
        <p:scale>
          <a:sx n="16" d="100"/>
          <a:sy n="16" d="100"/>
        </p:scale>
        <p:origin x="3090" y="84"/>
      </p:cViewPr>
      <p:guideLst>
        <p:guide orient="horz" pos="12000"/>
        <p:guide pos="84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1678900"/>
            <a:ext cx="9918700" cy="163861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5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2000250" y="10407650"/>
            <a:ext cx="22667913" cy="8642350"/>
          </a:xfrm>
        </p:spPr>
        <p:txBody>
          <a:bodyPr/>
          <a:lstStyle>
            <a:lvl1pPr>
              <a:defRPr sz="19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00500" y="21590000"/>
            <a:ext cx="18667413" cy="973613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13D43B7-1196-4FBF-A86D-1CBCCB448E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0075B-428A-4BE6-958C-EC5C04DD601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19335750" y="1543050"/>
            <a:ext cx="5999163" cy="325183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333500" y="1543050"/>
            <a:ext cx="17849850" cy="325183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0A743-95E6-4AB9-A0A7-C5B1F701EB4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7DD77-C814-4400-BE63-497C319A529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06613" y="24482425"/>
            <a:ext cx="22667912" cy="75676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106613" y="16148050"/>
            <a:ext cx="22667912" cy="83343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30801-6227-47A2-B4B7-B16AB220A6C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33500" y="8890000"/>
            <a:ext cx="11923713" cy="2517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13409613" y="8890000"/>
            <a:ext cx="11925300" cy="2517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1113D-33B5-42D0-A058-7FB693D1489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3500" y="1525588"/>
            <a:ext cx="24001413" cy="6350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33500" y="8528050"/>
            <a:ext cx="1178242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1333500" y="12082463"/>
            <a:ext cx="1178242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13547725" y="8528050"/>
            <a:ext cx="11787188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13547725" y="12082463"/>
            <a:ext cx="11787188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33677-5E15-4046-A55A-060EFAB9FE7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BDA8D-0FAB-4437-A6C6-59631E0C29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5F2A8-5569-46EC-97A6-1F53F211DA0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3500" y="1517650"/>
            <a:ext cx="8774113" cy="64547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26700" y="1517650"/>
            <a:ext cx="14908213" cy="32516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333500" y="7972425"/>
            <a:ext cx="8774113" cy="2606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9FB5C-29C4-41C1-9391-7DBC9A3B445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227638" y="26670000"/>
            <a:ext cx="16000412" cy="31480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227638" y="3403600"/>
            <a:ext cx="16000412" cy="2286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227638" y="29818013"/>
            <a:ext cx="16000412" cy="4471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124B7-59B0-4D5E-AA81-96AC2780F27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rgbClr val="66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21678900"/>
            <a:ext cx="9918700" cy="16386175"/>
            <a:chOff x="0" y="2458"/>
            <a:chExt cx="2142" cy="1858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4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4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4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4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543050"/>
            <a:ext cx="24001413" cy="633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242" tIns="185121" rIns="370242" bIns="185121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3500" y="8890000"/>
            <a:ext cx="24001413" cy="25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242" tIns="185121" rIns="370242" bIns="1851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33500" y="34713863"/>
            <a:ext cx="62230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242" tIns="185121" rIns="370242" bIns="185121" numCol="1" anchor="t" anchorCtr="0" compatLnSpc="1">
            <a:prstTxWarp prst="textNoShape">
              <a:avLst/>
            </a:prstTxWarp>
          </a:bodyPr>
          <a:lstStyle>
            <a:lvl1pPr algn="l">
              <a:defRPr sz="4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12250" y="34713863"/>
            <a:ext cx="8443913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242" tIns="185121" rIns="370242" bIns="185121" numCol="1" anchor="t" anchorCtr="0" compatLnSpc="1">
            <a:prstTxWarp prst="textNoShape">
              <a:avLst/>
            </a:prstTxWarp>
          </a:bodyPr>
          <a:lstStyle>
            <a:lvl1pPr>
              <a:defRPr sz="4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9111913" y="34713863"/>
            <a:ext cx="62230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242" tIns="185121" rIns="370242" bIns="185121" numCol="1" anchor="t" anchorCtr="0" compatLnSpc="1">
            <a:prstTxWarp prst="textNoShape">
              <a:avLst/>
            </a:prstTxWarp>
          </a:bodyPr>
          <a:lstStyle>
            <a:lvl1pPr algn="r">
              <a:defRPr sz="4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A03C405E-18B1-4513-9272-1C1FF0F3589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3700463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3700463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3700463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3700463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3700463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defTabSz="3700463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defTabSz="3700463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defTabSz="3700463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defTabSz="3700463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1387475" indent="-1387475" algn="l" defTabSz="37004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13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3006725" indent="-1155700" algn="l" defTabSz="370046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113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4625975" indent="-925513" algn="l" defTabSz="37004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9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6477000" indent="-925513" algn="l" defTabSz="37004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8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8334375" indent="-925513" algn="l" defTabSz="3700463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8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8791575" indent="-925513" algn="l" defTabSz="3700463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8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9248775" indent="-925513" algn="l" defTabSz="3700463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8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9705975" indent="-925513" algn="l" defTabSz="3700463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8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10163175" indent="-925513" algn="l" defTabSz="3700463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8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s://www.milliyet.com.tr/dogru-bilinen-10-yanlis-molatik-14309/?Sayfa=2" TargetMode="External"/><Relationship Id="rId7" Type="http://schemas.openxmlformats.org/officeDocument/2006/relationships/image" Target="../media/image1.jpeg"/><Relationship Id="rId12" Type="http://schemas.openxmlformats.org/officeDocument/2006/relationships/image" Target="../media/image6.jpeg"/><Relationship Id="rId2" Type="http://schemas.openxmlformats.org/officeDocument/2006/relationships/hyperlink" Target="https://m.bianet.org/bianet/medya/178685-kimya-haberlerinde-dogru-sanilan-dort-yanli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onedio.com/haber/aslinda-dogru-olarak-bildigimiz-22-yanlis-bilgi-452400" TargetMode="External"/><Relationship Id="rId11" Type="http://schemas.openxmlformats.org/officeDocument/2006/relationships/image" Target="../media/image5.jpeg"/><Relationship Id="rId5" Type="http://schemas.openxmlformats.org/officeDocument/2006/relationships/hyperlink" Target="https://kimyayasamikolaylastirir.wordpress.com/dogru-bilinen-yanlislar/kuresel-isinma-ve-sera-etkisi-konusundaki-dogru-bilinen-yanlislar/" TargetMode="External"/><Relationship Id="rId10" Type="http://schemas.openxmlformats.org/officeDocument/2006/relationships/image" Target="../media/image4.jpeg"/><Relationship Id="rId4" Type="http://schemas.openxmlformats.org/officeDocument/2006/relationships/hyperlink" Target="http://guvenligidaguvenligelecek.org/DogruBilinen" TargetMode="Externa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AutoShape 4"/>
          <p:cNvSpPr>
            <a:spLocks noChangeArrowheads="1"/>
          </p:cNvSpPr>
          <p:nvPr/>
        </p:nvSpPr>
        <p:spPr bwMode="auto">
          <a:xfrm>
            <a:off x="0" y="0"/>
            <a:ext cx="26668413" cy="6405474"/>
          </a:xfrm>
          <a:prstGeom prst="bevel">
            <a:avLst>
              <a:gd name="adj" fmla="val 12500"/>
            </a:avLst>
          </a:prstGeom>
          <a:gradFill flip="none" rotWithShape="1">
            <a:gsLst>
              <a:gs pos="34000">
                <a:srgbClr val="FF99CC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189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>
              <a:defRPr/>
            </a:pPr>
            <a:r>
              <a:rPr lang="tr-TR" sz="4800" b="1" dirty="0" smtClean="0">
                <a:ln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solidFill>
                  <a:srgbClr val="7030A0"/>
                </a:solidFill>
                <a:effectLst>
                  <a:outerShdw blurRad="50800" dist="50800" dir="5400000" algn="ctr" rotWithShape="0">
                    <a:schemeClr val="accent5">
                      <a:lumMod val="20000"/>
                      <a:lumOff val="8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DOĞRU BİLİNEN YANLIŞLAR</a:t>
            </a:r>
            <a:endParaRPr lang="tr-TR" sz="4800" dirty="0">
              <a:ln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</a:ln>
              <a:solidFill>
                <a:srgbClr val="7030A0"/>
              </a:solidFill>
              <a:effectLst>
                <a:outerShdw blurRad="50800" dist="50800" dir="5400000" algn="ctr" rotWithShape="0">
                  <a:schemeClr val="accent5">
                    <a:lumMod val="20000"/>
                    <a:lumOff val="80000"/>
                  </a:schemeClr>
                </a:outerShdw>
              </a:effectLst>
            </a:endParaRPr>
          </a:p>
        </p:txBody>
      </p:sp>
      <p:sp>
        <p:nvSpPr>
          <p:cNvPr id="1037" name="Text Box 8"/>
          <p:cNvSpPr txBox="1">
            <a:spLocks noChangeArrowheads="1"/>
          </p:cNvSpPr>
          <p:nvPr/>
        </p:nvSpPr>
        <p:spPr bwMode="auto">
          <a:xfrm>
            <a:off x="6656388" y="3786188"/>
            <a:ext cx="14419332" cy="17543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zh-CN" sz="3600" b="1" u="sng" dirty="0" smtClean="0">
                <a:solidFill>
                  <a:srgbClr val="002060"/>
                </a:solidFill>
              </a:rPr>
              <a:t>  Cennet Sıla YILDIRIM</a:t>
            </a:r>
          </a:p>
          <a:p>
            <a:r>
              <a:rPr lang="tr-TR" altLang="zh-CN" sz="3600" b="1" u="sng" dirty="0" smtClean="0">
                <a:solidFill>
                  <a:srgbClr val="002060"/>
                </a:solidFill>
              </a:rPr>
              <a:t>Danışman  Prof. Dr. Ali ÇELİK</a:t>
            </a:r>
            <a:endParaRPr lang="tr-TR" altLang="zh-CN" sz="3600" b="1" u="sng" dirty="0">
              <a:solidFill>
                <a:srgbClr val="002060"/>
              </a:solidFill>
            </a:endParaRPr>
          </a:p>
          <a:p>
            <a:r>
              <a:rPr lang="tr-TR" altLang="zh-CN" sz="3600" b="1" dirty="0">
                <a:solidFill>
                  <a:srgbClr val="002060"/>
                </a:solidFill>
              </a:rPr>
              <a:t>C</a:t>
            </a:r>
            <a:r>
              <a:rPr lang="tr-TR" altLang="zh-CN" sz="3600" b="1" i="1" dirty="0">
                <a:solidFill>
                  <a:srgbClr val="002060"/>
                </a:solidFill>
              </a:rPr>
              <a:t>elal Bayar Üniversitesi Fen-Edebiyat Fakültesi Kimya Bölümü-MANİSA</a:t>
            </a:r>
            <a:endParaRPr lang="tr-TR" sz="3600" b="1" i="1" dirty="0">
              <a:solidFill>
                <a:srgbClr val="002060"/>
              </a:solidFill>
            </a:endParaRPr>
          </a:p>
        </p:txBody>
      </p:sp>
      <p:sp>
        <p:nvSpPr>
          <p:cNvPr id="1044" name="Rectangle 9"/>
          <p:cNvSpPr>
            <a:spLocks noChangeArrowheads="1"/>
          </p:cNvSpPr>
          <p:nvPr/>
        </p:nvSpPr>
        <p:spPr bwMode="auto">
          <a:xfrm>
            <a:off x="1332622" y="7762796"/>
            <a:ext cx="11449272" cy="3970318"/>
          </a:xfrm>
          <a:prstGeom prst="rect">
            <a:avLst/>
          </a:prstGeom>
          <a:solidFill>
            <a:srgbClr val="7030A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>
            <a:innerShdw blurRad="63500" dist="50800" dir="18900000">
              <a:srgbClr val="FF66FF">
                <a:alpha val="50000"/>
              </a:srgbClr>
            </a:innerShdw>
          </a:effectLst>
        </p:spPr>
        <p:txBody>
          <a:bodyPr wrap="square" anchor="ctr">
            <a:spAutoFit/>
          </a:bodyPr>
          <a:lstStyle/>
          <a:p>
            <a:pPr algn="just">
              <a:defRPr/>
            </a:pPr>
            <a:r>
              <a:rPr lang="tr-TR" altLang="zh-CN" sz="2800" b="1" dirty="0" smtClean="0">
                <a:solidFill>
                  <a:srgbClr val="E6D81E"/>
                </a:solidFill>
                <a:latin typeface="Comic Sans MS" pitchFamily="66" charset="0"/>
              </a:rPr>
              <a:t> </a:t>
            </a:r>
          </a:p>
          <a:p>
            <a:pPr algn="l">
              <a:defRPr/>
            </a:pP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 pitchFamily="18" charset="0"/>
              </a:rPr>
              <a:t>Günlük hayatta ya da genel kültürümüzde küçüklükten beri yer edinmiş olan bazı bilgilerin aslında bize yanlış olarak aktarıldığını göreceksiniz.</a:t>
            </a:r>
          </a:p>
          <a:p>
            <a:pPr algn="l">
              <a:defRPr/>
            </a:pP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 pitchFamily="18" charset="0"/>
              </a:rPr>
              <a:t> Bazı bilgiler vardır, birisi ortaya atar sonra bir bakmışsınız tüm ülkeye, dünyaya yayılmış o bilgi. Hele ki günümüzde teknolojinin gelişmesi yayılma hızını daha da arttırmıştır. </a:t>
            </a:r>
          </a:p>
          <a:p>
            <a:pPr algn="l">
              <a:defRPr/>
            </a:pP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 pitchFamily="18" charset="0"/>
              </a:rPr>
              <a:t>Bu bilgiler yanlışsa yayılma ihtimali,  nedense daha hızlı oluyor. Sizler için bu yanlış bilgilerden birkaçını derledik. </a:t>
            </a:r>
            <a:endParaRPr lang="tr-TR" altLang="zh-CN" sz="2800" b="1" dirty="0">
              <a:solidFill>
                <a:schemeClr val="hlink"/>
              </a:solidFill>
            </a:endParaRPr>
          </a:p>
        </p:txBody>
      </p:sp>
      <p:sp>
        <p:nvSpPr>
          <p:cNvPr id="1045" name="Rectangle 10"/>
          <p:cNvSpPr>
            <a:spLocks noChangeArrowheads="1"/>
          </p:cNvSpPr>
          <p:nvPr/>
        </p:nvSpPr>
        <p:spPr bwMode="auto">
          <a:xfrm>
            <a:off x="1404060" y="12977770"/>
            <a:ext cx="11539520" cy="1815882"/>
          </a:xfrm>
          <a:prstGeom prst="rect">
            <a:avLst/>
          </a:prstGeom>
          <a:solidFill>
            <a:srgbClr val="7030A0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defRPr/>
            </a:pP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Bu çalışmayla  kapsamlı bir şekilde çoğumuzun hayatında yer edinmiş doğru bilinen yanlışlar </a:t>
            </a:r>
            <a:r>
              <a:rPr lang="tr-TR" sz="2800" b="1" dirty="0" err="1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araştılırılıp</a:t>
            </a: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 doğrularının bilinmesi amaçlanmıştır.</a:t>
            </a:r>
            <a:endParaRPr lang="tr-TR" sz="2800" b="1" dirty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pPr algn="just">
              <a:defRPr/>
            </a:pPr>
            <a:endParaRPr lang="tr-TR" altLang="zh-CN" sz="2800" b="1" dirty="0">
              <a:solidFill>
                <a:schemeClr val="hlink"/>
              </a:solidFill>
            </a:endParaRPr>
          </a:p>
        </p:txBody>
      </p:sp>
      <p:sp>
        <p:nvSpPr>
          <p:cNvPr id="1040" name="AutoShape 11"/>
          <p:cNvSpPr>
            <a:spLocks noChangeArrowheads="1"/>
          </p:cNvSpPr>
          <p:nvPr/>
        </p:nvSpPr>
        <p:spPr bwMode="auto">
          <a:xfrm>
            <a:off x="2047002" y="11906200"/>
            <a:ext cx="10144196" cy="857256"/>
          </a:xfrm>
          <a:prstGeom prst="flowChartTerminator">
            <a:avLst/>
          </a:prstGeom>
          <a:gradFill rotWithShape="1">
            <a:gsLst>
              <a:gs pos="10000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4000" b="1" dirty="0">
                <a:solidFill>
                  <a:schemeClr val="hlink"/>
                </a:solidFill>
              </a:rPr>
              <a:t>AMAÇ</a:t>
            </a:r>
          </a:p>
        </p:txBody>
      </p:sp>
      <p:sp>
        <p:nvSpPr>
          <p:cNvPr id="3" name="AutoShape 25"/>
          <p:cNvSpPr>
            <a:spLocks noChangeArrowheads="1"/>
          </p:cNvSpPr>
          <p:nvPr/>
        </p:nvSpPr>
        <p:spPr bwMode="auto">
          <a:xfrm>
            <a:off x="14548652" y="28265502"/>
            <a:ext cx="10858576" cy="648072"/>
          </a:xfrm>
          <a:prstGeom prst="flowChartTerminator">
            <a:avLst/>
          </a:prstGeom>
          <a:gradFill rotWithShape="1">
            <a:gsLst>
              <a:gs pos="10000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4200" b="1" dirty="0">
                <a:solidFill>
                  <a:schemeClr val="hlink"/>
                </a:solidFill>
              </a:rPr>
              <a:t>SONUÇLAR</a:t>
            </a:r>
          </a:p>
        </p:txBody>
      </p:sp>
      <p:sp>
        <p:nvSpPr>
          <p:cNvPr id="1048" name="Rectangle 42"/>
          <p:cNvSpPr>
            <a:spLocks noChangeArrowheads="1"/>
          </p:cNvSpPr>
          <p:nvPr/>
        </p:nvSpPr>
        <p:spPr bwMode="auto">
          <a:xfrm>
            <a:off x="14262900" y="23907784"/>
            <a:ext cx="11377264" cy="4017816"/>
          </a:xfrm>
          <a:prstGeom prst="rect">
            <a:avLst/>
          </a:prstGeom>
          <a:solidFill>
            <a:srgbClr val="7030A0"/>
          </a:solidFill>
          <a:ln w="9525" algn="ctr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10000"/>
              </a:lnSpc>
            </a:pPr>
            <a:r>
              <a:rPr lang="tr-TR" altLang="zh-CN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Proje içeriğinde yer alan doğru bilinen yanlışların bir kısmına bu poster sunumumda yer verilmiştir. Bunlar;</a:t>
            </a:r>
          </a:p>
          <a:p>
            <a:pPr algn="l">
              <a:lnSpc>
                <a:spcPct val="110000"/>
              </a:lnSpc>
            </a:pPr>
            <a:r>
              <a:rPr lang="tr-TR" altLang="zh-CN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Kimyasal alanda doğru bilinen yanlışlar,</a:t>
            </a:r>
          </a:p>
          <a:p>
            <a:pPr algn="l">
              <a:lnSpc>
                <a:spcPct val="110000"/>
              </a:lnSpc>
            </a:pPr>
            <a:r>
              <a:rPr lang="tr-TR" altLang="zh-CN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Gıda sektöründe doğru bilinen yanlışlar,</a:t>
            </a:r>
          </a:p>
          <a:p>
            <a:pPr algn="l">
              <a:lnSpc>
                <a:spcPct val="110000"/>
              </a:lnSpc>
            </a:pPr>
            <a:r>
              <a:rPr lang="tr-TR" altLang="zh-CN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Küresel ısınma ve sera etkisi konusundaki doğru bilinen yanlışlar</a:t>
            </a:r>
          </a:p>
          <a:p>
            <a:pPr algn="l">
              <a:lnSpc>
                <a:spcPct val="110000"/>
              </a:lnSpc>
            </a:pPr>
            <a:r>
              <a:rPr lang="tr-TR" altLang="zh-CN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ve halk arasında doğru bilinen yanlışlardan bir kısmını oluşturmaktadır. Söz konusu başlıklara ait bilgiler verilen  kaynak bilgileri ışığında değerlendirilerek özetlenmiştir.</a:t>
            </a:r>
            <a:endParaRPr lang="tr-TR" altLang="zh-CN" sz="2800" b="1" dirty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049" name="AutoShape 47"/>
          <p:cNvSpPr>
            <a:spLocks noChangeArrowheads="1"/>
          </p:cNvSpPr>
          <p:nvPr/>
        </p:nvSpPr>
        <p:spPr bwMode="auto">
          <a:xfrm>
            <a:off x="14191462" y="22479024"/>
            <a:ext cx="11149458" cy="1000132"/>
          </a:xfrm>
          <a:prstGeom prst="flowChartTerminator">
            <a:avLst/>
          </a:prstGeom>
          <a:gradFill rotWithShape="0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4200" b="1" dirty="0">
                <a:solidFill>
                  <a:schemeClr val="hlink"/>
                </a:solidFill>
              </a:rPr>
              <a:t>TARTIŞMA</a:t>
            </a:r>
          </a:p>
        </p:txBody>
      </p:sp>
      <p:sp>
        <p:nvSpPr>
          <p:cNvPr id="1051" name="Rectangle 50"/>
          <p:cNvSpPr>
            <a:spLocks noChangeArrowheads="1"/>
          </p:cNvSpPr>
          <p:nvPr/>
        </p:nvSpPr>
        <p:spPr bwMode="auto">
          <a:xfrm>
            <a:off x="14762966" y="32658172"/>
            <a:ext cx="11089232" cy="5441828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108000" tIns="0" rIns="432000" bIns="0" anchor="ctr">
            <a:normAutofit fontScale="92500" lnSpcReduction="10000"/>
          </a:bodyPr>
          <a:lstStyle/>
          <a:p>
            <a:pPr marL="514350" lvl="0" indent="-514350" algn="just">
              <a:buFontTx/>
              <a:buAutoNum type="arabicPeriod"/>
            </a:pPr>
            <a:endParaRPr lang="tr-TR" sz="2800" u="sng" dirty="0" smtClean="0">
              <a:solidFill>
                <a:schemeClr val="bg1">
                  <a:lumMod val="60000"/>
                  <a:lumOff val="40000"/>
                </a:schemeClr>
              </a:solidFill>
              <a:hlinkClick r:id="rId2"/>
            </a:endParaRPr>
          </a:p>
          <a:p>
            <a:pPr marL="514350" lvl="0" indent="-514350" algn="just">
              <a:buFontTx/>
              <a:buAutoNum type="arabicPeriod"/>
            </a:pPr>
            <a:r>
              <a:rPr lang="tr-TR" sz="2800" u="sng" dirty="0" smtClean="0">
                <a:solidFill>
                  <a:schemeClr val="bg1">
                    <a:lumMod val="60000"/>
                    <a:lumOff val="40000"/>
                  </a:schemeClr>
                </a:solidFill>
                <a:hlinkClick r:id="rId2"/>
              </a:rPr>
              <a:t>https://m.bianet.org/bianet/medya/178685-kimya-haberlerinde-dogru-sanilan-dort-yanlis</a:t>
            </a:r>
            <a:endParaRPr lang="tr-TR" sz="2800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514350" indent="-514350" algn="just">
              <a:buFontTx/>
              <a:buAutoNum type="arabicPeriod"/>
            </a:pPr>
            <a:r>
              <a:rPr lang="tr-TR" sz="2800" u="sng" dirty="0" smtClean="0">
                <a:solidFill>
                  <a:schemeClr val="bg1">
                    <a:lumMod val="60000"/>
                    <a:lumOff val="40000"/>
                  </a:schemeClr>
                </a:solidFill>
                <a:hlinkClick r:id="rId3"/>
              </a:rPr>
              <a:t>https://www.milliyet.com.tr/dogru-bilinen-10-yanlis-molatik-14309/?Sayfa=2</a:t>
            </a:r>
            <a:r>
              <a:rPr lang="tr-TR" sz="2800" u="sng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514350" indent="-514350" algn="just">
              <a:buFontTx/>
              <a:buAutoNum type="arabicPeriod"/>
            </a:pPr>
            <a:r>
              <a:rPr lang="tr-TR" sz="2800" u="sng" dirty="0" smtClean="0">
                <a:solidFill>
                  <a:schemeClr val="bg1">
                    <a:lumMod val="60000"/>
                    <a:lumOff val="40000"/>
                  </a:schemeClr>
                </a:solidFill>
                <a:hlinkClick r:id="rId4"/>
              </a:rPr>
              <a:t>http://guvenligidaguvenligelecek.org/DogruBilinen</a:t>
            </a:r>
            <a:endParaRPr lang="tr-TR" sz="2800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514350" indent="-514350" algn="just">
              <a:buFontTx/>
              <a:buAutoNum type="arabicPeriod"/>
            </a:pPr>
            <a:r>
              <a:rPr lang="tr-TR" sz="2800" u="sng" dirty="0" smtClean="0">
                <a:solidFill>
                  <a:schemeClr val="bg1">
                    <a:lumMod val="60000"/>
                    <a:lumOff val="40000"/>
                  </a:schemeClr>
                </a:solidFill>
                <a:hlinkClick r:id="rId5"/>
              </a:rPr>
              <a:t>https://kimyayasamikolaylastirir.wordpress.com/dogru-bilinen-yanlislar/kuresel-isinma-ve-sera-etkisi-konusundaki-dogru-bilinen-yanlislar/</a:t>
            </a:r>
            <a:endParaRPr lang="tr-TR" sz="2800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514350" indent="-514350" algn="just">
              <a:buFontTx/>
              <a:buAutoNum type="arabicPeriod"/>
            </a:pPr>
            <a:r>
              <a:rPr lang="tr-TR" sz="2800" u="sng" dirty="0" smtClean="0">
                <a:solidFill>
                  <a:schemeClr val="bg1">
                    <a:lumMod val="60000"/>
                    <a:lumOff val="40000"/>
                  </a:schemeClr>
                </a:solidFill>
                <a:hlinkClick r:id="rId6"/>
              </a:rPr>
              <a:t>https://onedio.com/haber/aslinda-dogru-olarak-bildigimiz-22-yanlis-bilgi-452400</a:t>
            </a:r>
            <a:endParaRPr lang="tr-TR" sz="2800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514350" indent="-514350" algn="just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6.   </a:t>
            </a:r>
            <a:r>
              <a:rPr lang="tr-TR" sz="2800" dirty="0" err="1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Google</a:t>
            </a:r>
            <a:r>
              <a:rPr lang="tr-TR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 resimler</a:t>
            </a:r>
          </a:p>
          <a:p>
            <a:pPr marL="514350" indent="-514350" algn="just">
              <a:buFontTx/>
              <a:buAutoNum type="arabicPeriod"/>
            </a:pPr>
            <a:endParaRPr lang="tr-TR" sz="28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r>
              <a:rPr lang="tr-TR" sz="2800" dirty="0" smtClean="0"/>
              <a:t/>
            </a:r>
            <a:br>
              <a:rPr lang="tr-TR" sz="2800" dirty="0" smtClean="0"/>
            </a:br>
            <a:endParaRPr lang="en-US" altLang="zh-CN" sz="2800" b="1" dirty="0" smtClean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  <a:ea typeface="宋体" pitchFamily="2" charset="-122"/>
            </a:endParaRPr>
          </a:p>
          <a:p>
            <a:pPr algn="just"/>
            <a:endParaRPr lang="tr-TR" altLang="zh-CN" sz="2000" dirty="0"/>
          </a:p>
        </p:txBody>
      </p:sp>
      <p:sp>
        <p:nvSpPr>
          <p:cNvPr id="1052" name="Rectangle 73"/>
          <p:cNvSpPr>
            <a:spLocks noChangeArrowheads="1"/>
          </p:cNvSpPr>
          <p:nvPr/>
        </p:nvSpPr>
        <p:spPr bwMode="auto">
          <a:xfrm>
            <a:off x="16506825" y="13720763"/>
            <a:ext cx="6350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53" name="Rectangle 75"/>
          <p:cNvSpPr>
            <a:spLocks noChangeArrowheads="1"/>
          </p:cNvSpPr>
          <p:nvPr/>
        </p:nvSpPr>
        <p:spPr bwMode="auto">
          <a:xfrm>
            <a:off x="17738725" y="13720763"/>
            <a:ext cx="4763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54" name="Rectangle 77"/>
          <p:cNvSpPr>
            <a:spLocks noChangeArrowheads="1"/>
          </p:cNvSpPr>
          <p:nvPr/>
        </p:nvSpPr>
        <p:spPr bwMode="auto">
          <a:xfrm>
            <a:off x="18983325" y="13720763"/>
            <a:ext cx="6350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55" name="Rectangle 96"/>
          <p:cNvSpPr>
            <a:spLocks noChangeArrowheads="1"/>
          </p:cNvSpPr>
          <p:nvPr/>
        </p:nvSpPr>
        <p:spPr bwMode="auto">
          <a:xfrm>
            <a:off x="16506825" y="14711363"/>
            <a:ext cx="6350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56" name="Rectangle 98"/>
          <p:cNvSpPr>
            <a:spLocks noChangeArrowheads="1"/>
          </p:cNvSpPr>
          <p:nvPr/>
        </p:nvSpPr>
        <p:spPr bwMode="auto">
          <a:xfrm>
            <a:off x="17738725" y="14711363"/>
            <a:ext cx="4763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57" name="Rectangle 100"/>
          <p:cNvSpPr>
            <a:spLocks noChangeArrowheads="1"/>
          </p:cNvSpPr>
          <p:nvPr/>
        </p:nvSpPr>
        <p:spPr bwMode="auto">
          <a:xfrm>
            <a:off x="18983325" y="14711363"/>
            <a:ext cx="6350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58" name="Rectangle 118"/>
          <p:cNvSpPr>
            <a:spLocks noChangeArrowheads="1"/>
          </p:cNvSpPr>
          <p:nvPr/>
        </p:nvSpPr>
        <p:spPr bwMode="auto">
          <a:xfrm>
            <a:off x="16506825" y="14962188"/>
            <a:ext cx="6350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59" name="Rectangle 120"/>
          <p:cNvSpPr>
            <a:spLocks noChangeArrowheads="1"/>
          </p:cNvSpPr>
          <p:nvPr/>
        </p:nvSpPr>
        <p:spPr bwMode="auto">
          <a:xfrm>
            <a:off x="17738725" y="14962188"/>
            <a:ext cx="4763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60" name="Rectangle 122"/>
          <p:cNvSpPr>
            <a:spLocks noChangeArrowheads="1"/>
          </p:cNvSpPr>
          <p:nvPr/>
        </p:nvSpPr>
        <p:spPr bwMode="auto">
          <a:xfrm>
            <a:off x="18983325" y="14962188"/>
            <a:ext cx="6350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61" name="Rectangle 138"/>
          <p:cNvSpPr>
            <a:spLocks noChangeArrowheads="1"/>
          </p:cNvSpPr>
          <p:nvPr/>
        </p:nvSpPr>
        <p:spPr bwMode="auto">
          <a:xfrm>
            <a:off x="15474950" y="15213013"/>
            <a:ext cx="4763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62" name="Rectangle 162"/>
          <p:cNvSpPr>
            <a:spLocks noChangeArrowheads="1"/>
          </p:cNvSpPr>
          <p:nvPr/>
        </p:nvSpPr>
        <p:spPr bwMode="auto">
          <a:xfrm>
            <a:off x="16506825" y="15463838"/>
            <a:ext cx="6350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63" name="Rectangle 164"/>
          <p:cNvSpPr>
            <a:spLocks noChangeArrowheads="1"/>
          </p:cNvSpPr>
          <p:nvPr/>
        </p:nvSpPr>
        <p:spPr bwMode="auto">
          <a:xfrm>
            <a:off x="17738725" y="15463838"/>
            <a:ext cx="4763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64" name="Rectangle 166"/>
          <p:cNvSpPr>
            <a:spLocks noChangeArrowheads="1"/>
          </p:cNvSpPr>
          <p:nvPr/>
        </p:nvSpPr>
        <p:spPr bwMode="auto">
          <a:xfrm>
            <a:off x="18983325" y="15463838"/>
            <a:ext cx="6350" cy="47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65" name="Rectangle 835"/>
          <p:cNvSpPr>
            <a:spLocks noChangeArrowheads="1"/>
          </p:cNvSpPr>
          <p:nvPr/>
        </p:nvSpPr>
        <p:spPr bwMode="auto">
          <a:xfrm>
            <a:off x="0" y="17751425"/>
            <a:ext cx="184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tr-TR">
              <a:latin typeface="Arial" charset="0"/>
            </a:endParaRPr>
          </a:p>
        </p:txBody>
      </p:sp>
      <p:sp>
        <p:nvSpPr>
          <p:cNvPr id="1067" name="AutoShape 1057"/>
          <p:cNvSpPr>
            <a:spLocks noChangeArrowheads="1"/>
          </p:cNvSpPr>
          <p:nvPr/>
        </p:nvSpPr>
        <p:spPr bwMode="auto">
          <a:xfrm>
            <a:off x="1812926" y="6664624"/>
            <a:ext cx="10405248" cy="928694"/>
          </a:xfrm>
          <a:prstGeom prst="flowChartTerminator">
            <a:avLst/>
          </a:prstGeom>
          <a:gradFill rotWithShape="0">
            <a:gsLst>
              <a:gs pos="100000">
                <a:srgbClr val="FF99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4000" b="1" dirty="0">
                <a:solidFill>
                  <a:schemeClr val="hlink"/>
                </a:solidFill>
              </a:rPr>
              <a:t>GİRİŞ</a:t>
            </a:r>
          </a:p>
        </p:txBody>
      </p:sp>
      <p:pic>
        <p:nvPicPr>
          <p:cNvPr id="46" name="Picture 4" descr="Celal-Bayar-Üniversitesi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64854" y="1048000"/>
            <a:ext cx="5234305" cy="2771775"/>
          </a:xfrm>
          <a:prstGeom prst="rect">
            <a:avLst/>
          </a:prstGeom>
        </p:spPr>
      </p:pic>
      <p:pic>
        <p:nvPicPr>
          <p:cNvPr id="51" name="Picture 4" descr="Celal-Bayar-Üniversitesi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0174966" y="1120008"/>
            <a:ext cx="5234305" cy="2771775"/>
          </a:xfrm>
          <a:prstGeom prst="rect">
            <a:avLst/>
          </a:prstGeom>
        </p:spPr>
      </p:pic>
      <p:sp>
        <p:nvSpPr>
          <p:cNvPr id="59" name="58 Dikdörtgen"/>
          <p:cNvSpPr/>
          <p:nvPr/>
        </p:nvSpPr>
        <p:spPr bwMode="auto">
          <a:xfrm>
            <a:off x="14405776" y="29122758"/>
            <a:ext cx="11305256" cy="2071702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Çevreden duyulan veya kültürümüze girmiş olan ve geçmişten gelen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asılsız ve kulaktan dolma bilgilere körü körüne inanmamalıyız. Araştırılıp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doğrusu öğrenilmeli ve uygulamalıdır.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bg1">
                  <a:lumMod val="60000"/>
                  <a:lumOff val="40000"/>
                </a:schemeClr>
              </a:solidFill>
              <a:effectLst/>
              <a:latin typeface="Comic Sans MS" pitchFamily="66" charset="0"/>
            </a:endParaRPr>
          </a:p>
        </p:txBody>
      </p:sp>
      <p:pic>
        <p:nvPicPr>
          <p:cNvPr id="1026" name="Picture 2" descr="balon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692452" y="12549142"/>
            <a:ext cx="450059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59 Akış Çizelgesi: Karar"/>
          <p:cNvSpPr/>
          <p:nvPr/>
        </p:nvSpPr>
        <p:spPr bwMode="auto">
          <a:xfrm>
            <a:off x="21192386" y="15978166"/>
            <a:ext cx="5143536" cy="2000264"/>
          </a:xfrm>
          <a:prstGeom prst="flowChartDecision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Helyum Gazı</a:t>
            </a: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1027" name="Picture 3" descr="küresel ısınma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0478006" y="18264182"/>
            <a:ext cx="5857916" cy="3302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60 Akış Çizelgesi: Karar"/>
          <p:cNvSpPr/>
          <p:nvPr/>
        </p:nvSpPr>
        <p:spPr bwMode="auto">
          <a:xfrm>
            <a:off x="14191462" y="18764248"/>
            <a:ext cx="5429288" cy="1928826"/>
          </a:xfrm>
          <a:prstGeom prst="flowChartDecision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Küresel Isınma</a:t>
            </a: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1028" name="Picture 4" descr="balikla-birlikte-yogurt-yenir-mi-780x45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0406568" y="6691226"/>
            <a:ext cx="5861856" cy="3529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61 Akış Çizelgesi: Karar"/>
          <p:cNvSpPr/>
          <p:nvPr/>
        </p:nvSpPr>
        <p:spPr bwMode="auto">
          <a:xfrm>
            <a:off x="20049378" y="10477440"/>
            <a:ext cx="6286544" cy="1857388"/>
          </a:xfrm>
          <a:prstGeom prst="flowChartDecision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</a:rPr>
              <a:t>Balıkla yoğurt</a:t>
            </a:r>
            <a:r>
              <a:rPr kumimoji="0" lang="tr-TR" sz="2800" b="0" i="0" u="none" strike="noStrike" cap="none" normalizeH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</a:rPr>
              <a:t> </a:t>
            </a:r>
            <a:r>
              <a:rPr lang="tr-TR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t</a:t>
            </a:r>
            <a:r>
              <a:rPr kumimoji="0" lang="tr-TR" sz="2800" b="0" i="0" u="none" strike="noStrike" cap="none" normalizeH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</a:rPr>
              <a:t>üketilmeli mi</a:t>
            </a:r>
            <a:r>
              <a:rPr lang="tr-TR" dirty="0" smtClean="0"/>
              <a:t> </a:t>
            </a:r>
            <a:r>
              <a:rPr lang="tr-TR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?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1029" name="Picture 5" descr="su-icen-kadin-egzersiz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3905710" y="6691226"/>
            <a:ext cx="5542953" cy="3650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" name="62 Akış Çizelgesi: Karar"/>
          <p:cNvSpPr/>
          <p:nvPr/>
        </p:nvSpPr>
        <p:spPr bwMode="auto">
          <a:xfrm>
            <a:off x="13762834" y="10477440"/>
            <a:ext cx="5929354" cy="2000264"/>
          </a:xfrm>
          <a:prstGeom prst="flowChartDecision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</a:rPr>
              <a:t>Herkes günde kaç bardak su içmeli</a:t>
            </a:r>
            <a:r>
              <a:rPr kumimoji="0" lang="tr-TR" sz="2800" b="0" i="0" u="none" strike="noStrike" cap="none" normalizeH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</a:rPr>
              <a:t> ? </a:t>
            </a: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1031" name="Picture 7" descr="182017-21-07-36-299X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4120024" y="13120646"/>
            <a:ext cx="5715040" cy="269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64 Akış Çizelgesi: Karar"/>
          <p:cNvSpPr/>
          <p:nvPr/>
        </p:nvSpPr>
        <p:spPr bwMode="auto">
          <a:xfrm>
            <a:off x="13977148" y="16121042"/>
            <a:ext cx="5857916" cy="1928826"/>
          </a:xfrm>
          <a:prstGeom prst="flowChartDecision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</a:rPr>
              <a:t>E330 zararlı bir katkı maddesi mi?</a:t>
            </a:r>
          </a:p>
        </p:txBody>
      </p:sp>
      <p:sp>
        <p:nvSpPr>
          <p:cNvPr id="43" name="42 Dikdörtgen"/>
          <p:cNvSpPr/>
          <p:nvPr/>
        </p:nvSpPr>
        <p:spPr bwMode="auto">
          <a:xfrm>
            <a:off x="332490" y="15049472"/>
            <a:ext cx="13287468" cy="23050528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/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l"/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l"/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l"/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l"/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l"/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l"/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l"/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l"/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endParaRPr lang="tr-TR" sz="2800" b="1" u="sng" dirty="0" smtClean="0">
              <a:solidFill>
                <a:srgbClr val="FF0000"/>
              </a:solidFill>
            </a:endParaRPr>
          </a:p>
          <a:p>
            <a:endParaRPr lang="tr-TR" sz="2800" b="1" u="sng" dirty="0" smtClean="0">
              <a:solidFill>
                <a:srgbClr val="FF0000"/>
              </a:solidFill>
            </a:endParaRPr>
          </a:p>
          <a:p>
            <a:r>
              <a:rPr lang="tr-TR" sz="2800" b="1" u="sng" dirty="0" smtClean="0">
                <a:solidFill>
                  <a:srgbClr val="FF0000"/>
                </a:solidFill>
              </a:rPr>
              <a:t>KİMYASAL   ALANDA   DOĞRU   BİLİNEN   YANLIŞLAR</a:t>
            </a:r>
          </a:p>
          <a:p>
            <a:endParaRPr lang="tr-TR" sz="2800" b="1" u="sng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514350" indent="-514350" algn="l">
              <a:buAutoNum type="arabicPeriod"/>
            </a:pP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  <a:ea typeface="Times New Roman"/>
                <a:cs typeface="Times New Roman"/>
              </a:rPr>
              <a:t>Metan gazı, zehirli değil boğucu gazdır</a:t>
            </a: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/>
                <a:ea typeface="Times New Roman"/>
                <a:cs typeface="Times New Roman"/>
              </a:rPr>
              <a:t>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Metan gazı kimyasal yapısı itibariyle zehirli değil boğulmaya sebep olan gazlar arasındadır.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İşçilerin “metan gazından zehirlendiği” ifadesi sıkça kullanılır. Bu olayların çoğunluğunda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gerçekleşen patlamalar, yanıcı gaz kaçağının ortamda patlamaya sebep olacak seviyede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birikmesi, daha sonra bir tutuşturma kaynağı ile ateşlenmesi sonucu  oluşur.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2. Helyum gazı yanıcı ve patlayıcı değildir.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  <a:cs typeface="Times New Roman" pitchFamily="18" charset="0"/>
              </a:rPr>
              <a:t>Uçan balon üretimi yapılan yerlerde tesislerdeki </a:t>
            </a:r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“helyum gazının tutuşması sonucu yangın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ve patlama gerçekleştiği” ifadesi kullanılır </a:t>
            </a:r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  <a:cs typeface="Times New Roman" pitchFamily="18" charset="0"/>
              </a:rPr>
              <a:t>yangın ve patlamaların olası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  <a:cs typeface="Times New Roman" pitchFamily="18" charset="0"/>
              </a:rPr>
              <a:t>bir sebebi, maliyeti azaltmak adına helyumdan daha ucuz ve çok kolay alevlenir özelliği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  <a:cs typeface="Times New Roman" pitchFamily="18" charset="0"/>
              </a:rPr>
              <a:t>olan Hidrojen gazı kullanılmasıdır.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 pitchFamily="18" charset="0"/>
              </a:rPr>
              <a:t>3.</a:t>
            </a: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 Hava ısısı değil hava sıcaklığı.</a:t>
            </a:r>
          </a:p>
          <a:p>
            <a:pPr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Isı maddenin sıcaklığını arttırmak için verilmesi gereken bir enerji türüdür (birimi </a:t>
            </a:r>
            <a:r>
              <a:rPr lang="tr-TR" sz="28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joule</a:t>
            </a:r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ya</a:t>
            </a:r>
          </a:p>
          <a:p>
            <a:pPr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da </a:t>
            </a:r>
            <a:r>
              <a:rPr lang="tr-TR" sz="28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cal</a:t>
            </a:r>
            <a:r>
              <a:rPr lang="tr-TR" sz="280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), sıcaklık ise </a:t>
            </a:r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ısı enerjisi sonucu maddenin eriştiği nicel değeri tanımlar (birimi </a:t>
            </a:r>
            <a:r>
              <a:rPr lang="tr-TR" sz="28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oC</a:t>
            </a:r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8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dir</a:t>
            </a:r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)..</a:t>
            </a:r>
          </a:p>
          <a:p>
            <a:pPr algn="l"/>
            <a:endParaRPr lang="tr-TR" sz="28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r>
              <a:rPr lang="tr-TR" sz="2800" b="1" u="sng" dirty="0" smtClean="0">
                <a:solidFill>
                  <a:srgbClr val="FF0000"/>
                </a:solidFill>
                <a:latin typeface="Comic Sans MS" pitchFamily="66" charset="0"/>
              </a:rPr>
              <a:t>GIDA SEKTÖRÜNDEKİ DOĞRU BİLİNEN YANLIŞLAR</a:t>
            </a:r>
          </a:p>
          <a:p>
            <a:endParaRPr lang="tr-TR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514350" indent="-514350" algn="l">
              <a:buAutoNum type="arabicPeriod"/>
            </a:pP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Hayvansal üretimde hormon kullanılıyor.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Ülkemizde gıda değeri olan hayvanların üretiminde hormon kullanımı, ilgili hormonların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üretimi, ithalatı ve bulundurulmaları da yasaktır.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2.</a:t>
            </a:r>
            <a:r>
              <a:rPr lang="tr-TR" sz="2800" b="1" dirty="0" smtClean="0"/>
              <a:t> </a:t>
            </a: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Çiğ ette yüzeydeki renk değişimi, bozulma göstergesidir.</a:t>
            </a:r>
            <a:endParaRPr lang="tr-TR" sz="2800" dirty="0" smtClean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Çiğ ette, yüzeydeki renk değişimi tek başına bozulma göstergesi değildir. Ette renk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değişimine ilave olarak koku, yapışkanlaşma olup olmadığına bakmak gerekir.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3. Geç pişen tavuk doğaldır, tercih edilmelidir.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Tavuğun geç pişmesi doğallığın değil tavuğun yaşının fazla olduğunun göstergesidir.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4. Gezen tavuğun, eti ve yumurtası daha güvenli ve besleyicidir.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Kuralına uygun olarak beslenen tavuğun eti ve yumurtası gezen de olsa, kafeste de olsa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besleyici ve güvenilirdir. Önemli olan hijyen kurallarına ve yasalara uymaktır.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5.</a:t>
            </a:r>
            <a:r>
              <a:rPr lang="tr-TR" sz="2800" b="1" dirty="0" smtClean="0"/>
              <a:t> </a:t>
            </a: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Çiğ süt tüketmek daha besleyici ve güvenlidir.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Çiğ sütte bulunma ihtimali yüksek olan, hayvan kaynaklı hastalık yapıcı mikroorganizmalar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süt çiğ olarak tüketilirse insana geçmekte ve çok ciddi hastalıklara sebep olabilmektedir.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6.</a:t>
            </a:r>
            <a:r>
              <a:rPr lang="tr-TR" sz="2800" b="1" dirty="0" smtClean="0"/>
              <a:t> </a:t>
            </a: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Evde üretilen gıdalar daha besleyici ve güvenlidir.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Genel olarak fabrikalarda üretilen gıdaların teknolojisi, evde kullanılanlardan yola çıkarak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geliştirilmiştir. Bu benzerliğe ilave olarak da gıda konusunda eğitim almış kişiler tarafından,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varsa kullanılan hammaddelerin ve teknolojilerin riskleri takip edilir, azaltılır ve her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aşamada kontrol edilir.</a:t>
            </a: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 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7. E 330 en zararlı katkı maddesidir. Bu katkıyı içeren ürünleri tüketmeyin.</a:t>
            </a:r>
            <a:endParaRPr lang="tr-TR" sz="2800" dirty="0" smtClean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E 330 limon tuzu olarak bildiğimiz “sitrik asit”tir. Tadı ekşi olan pek çok meyvede bulunur.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Sağlığa olumsuz hiçbir etkisi yoktur.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8. Zeytinyağındaki bulanıklık, tortu insan sağlığı açısından risk göstergesidir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 veya zeytinyağının saf, kaliteli olduğunun göstergesidir.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  <a:cs typeface="Times New Roman" pitchFamily="18" charset="0"/>
              </a:rPr>
              <a:t>Risk göstergesi değildir.Ancak bu durum zeytinyağında kalite özelliklerini olumsuz yönde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  <a:cs typeface="Times New Roman" pitchFamily="18" charset="0"/>
              </a:rPr>
              <a:t>etkileyebilecek bir durumdur. 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 pitchFamily="18" charset="0"/>
              </a:rPr>
              <a:t>9.</a:t>
            </a: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Kristallenen</a:t>
            </a: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 bal sahtedir.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Gerçek bal </a:t>
            </a:r>
            <a:r>
              <a:rPr lang="tr-TR" sz="28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kristallenebilir</a:t>
            </a:r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. Bu durum bozulma veya sahtelik belirtisi değildir.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 pitchFamily="18" charset="0"/>
              </a:rPr>
              <a:t>10.</a:t>
            </a:r>
            <a:r>
              <a:rPr lang="tr-TR" sz="2800" b="1" dirty="0" smtClean="0"/>
              <a:t> </a:t>
            </a:r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Nişasta bazlı şeker yapay bir şekerdir. Kanserojendir.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Nişasta bazlı şeker olarak anılan, </a:t>
            </a:r>
            <a:r>
              <a:rPr lang="tr-TR" sz="28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glukoz</a:t>
            </a:r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şurubu veya yüksek </a:t>
            </a:r>
            <a:r>
              <a:rPr lang="tr-TR" sz="28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fruktozlu</a:t>
            </a:r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8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glukoz</a:t>
            </a:r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şurubu da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şekerdir. Sanıldığı gibi yapay yaratılmış bir ürün değildir.</a:t>
            </a:r>
          </a:p>
          <a:p>
            <a:pPr marL="514350" indent="-514350" algn="l"/>
            <a:r>
              <a:rPr lang="tr-TR" sz="2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Comic Sans MS" pitchFamily="66" charset="0"/>
              </a:rPr>
              <a:t>11.Kahve büyümeyi engeller.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Çocuklarla yapılan çalışmalarda kahve tüketimi ile büyümeleri arasında doğrudan bir ilişki 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görülmemiştir. Yetişkinlerde ise kalsiyum depolamayı bir miktar etkiler fakat çok azdır bir</a:t>
            </a:r>
          </a:p>
          <a:p>
            <a:pPr marL="514350" indent="-514350" algn="l"/>
            <a:r>
              <a:rPr lang="tr-TR" sz="28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yemek kaşığı süt bu etkiyi sönümlemektedir.</a:t>
            </a:r>
          </a:p>
          <a:p>
            <a:pPr marL="514350" indent="-514350" algn="l"/>
            <a:endParaRPr lang="tr-TR" sz="2800" b="1" dirty="0" smtClean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pPr marL="514350" indent="-514350" algn="l"/>
            <a:endParaRPr lang="tr-TR" sz="2800" b="1" dirty="0" smtClean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marL="514350" indent="-514350" algn="l"/>
            <a:endParaRPr lang="tr-TR" sz="2800" b="1" dirty="0" smtClean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pPr marL="514350" indent="-514350" algn="l"/>
            <a:endParaRPr lang="tr-TR" sz="28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514350" indent="-514350" algn="l"/>
            <a:endParaRPr lang="tr-TR" sz="2800" b="1" dirty="0" smtClean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pPr marL="514350" indent="-514350" algn="l">
              <a:buAutoNum type="arabicPeriod"/>
            </a:pPr>
            <a:endParaRPr lang="tr-TR" sz="2800" dirty="0" smtClean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pPr marL="514350" indent="-514350" algn="l"/>
            <a:endParaRPr lang="tr-TR" sz="2800" b="1" dirty="0" smtClean="0">
              <a:solidFill>
                <a:schemeClr val="bg1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pPr marL="514350" indent="-514350" algn="l"/>
            <a:endParaRPr lang="tr-TR" sz="28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514350" indent="-514350" algn="l"/>
            <a:endParaRPr lang="tr-TR" sz="2800" b="1" dirty="0" smtClean="0">
              <a:solidFill>
                <a:schemeClr val="bg1">
                  <a:lumMod val="60000"/>
                  <a:lumOff val="40000"/>
                </a:schemeClr>
              </a:solidFill>
              <a:latin typeface="Arial"/>
              <a:ea typeface="Times New Roman"/>
              <a:cs typeface="Times New Roman"/>
            </a:endParaRPr>
          </a:p>
          <a:p>
            <a:pPr marL="514350" indent="-514350" algn="l">
              <a:buAutoNum type="arabicPeriod"/>
            </a:pPr>
            <a:endParaRPr lang="tr-TR" sz="2800" b="1" dirty="0" smtClean="0">
              <a:solidFill>
                <a:schemeClr val="bg1">
                  <a:lumMod val="60000"/>
                  <a:lumOff val="40000"/>
                </a:schemeClr>
              </a:solidFill>
              <a:latin typeface="Arial"/>
              <a:ea typeface="Times New Roman"/>
              <a:cs typeface="Times New Roman"/>
            </a:endParaRPr>
          </a:p>
          <a:p>
            <a:pPr marL="457200" indent="-457200" algn="l">
              <a:buAutoNum type="arabicPeriod"/>
            </a:pPr>
            <a:endParaRPr lang="tr-TR" sz="2000" dirty="0">
              <a:solidFill>
                <a:schemeClr val="bg1">
                  <a:lumMod val="60000"/>
                  <a:lumOff val="4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41" name="40 Akış Çizelgesi: Sonlandırıcı"/>
          <p:cNvSpPr/>
          <p:nvPr/>
        </p:nvSpPr>
        <p:spPr bwMode="auto">
          <a:xfrm>
            <a:off x="14405776" y="31480212"/>
            <a:ext cx="11591008" cy="911594"/>
          </a:xfrm>
          <a:prstGeom prst="flowChartTerminator">
            <a:avLst/>
          </a:prstGeom>
          <a:gradFill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4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KAYNAKÇA</a:t>
            </a:r>
            <a:endParaRPr kumimoji="0" lang="tr-TR" sz="44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örünge">
  <a:themeElements>
    <a:clrScheme name="">
      <a:dk1>
        <a:srgbClr val="002368"/>
      </a:dk1>
      <a:lt1>
        <a:srgbClr val="C8BB16"/>
      </a:lt1>
      <a:dk2>
        <a:srgbClr val="B2B2B2"/>
      </a:dk2>
      <a:lt2>
        <a:srgbClr val="291C58"/>
      </a:lt2>
      <a:accent1>
        <a:srgbClr val="000066"/>
      </a:accent1>
      <a:accent2>
        <a:srgbClr val="CCA500"/>
      </a:accent2>
      <a:accent3>
        <a:srgbClr val="E0DAAB"/>
      </a:accent3>
      <a:accent4>
        <a:srgbClr val="001C58"/>
      </a:accent4>
      <a:accent5>
        <a:srgbClr val="AAAAB8"/>
      </a:accent5>
      <a:accent6>
        <a:srgbClr val="B99500"/>
      </a:accent6>
      <a:hlink>
        <a:srgbClr val="FFFFCC"/>
      </a:hlink>
      <a:folHlink>
        <a:srgbClr val="FFCC66"/>
      </a:folHlink>
    </a:clrScheme>
    <a:fontScheme name="Yörün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accent1">
                <a:gamma/>
                <a:shade val="46275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accent1">
                <a:gamma/>
                <a:shade val="46275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Yörünge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örünge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10">
        <a:dk1>
          <a:srgbClr val="010199"/>
        </a:dk1>
        <a:lt1>
          <a:srgbClr val="FFFFFF"/>
        </a:lt1>
        <a:dk2>
          <a:srgbClr val="AFE4FF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D4EFFF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11">
        <a:dk1>
          <a:srgbClr val="010199"/>
        </a:dk1>
        <a:lt1>
          <a:srgbClr val="FFFFFF"/>
        </a:lt1>
        <a:dk2>
          <a:srgbClr val="D5F1FF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E7F7FF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12">
        <a:dk1>
          <a:srgbClr val="01018D"/>
        </a:dk1>
        <a:lt1>
          <a:srgbClr val="FFFFFF"/>
        </a:lt1>
        <a:dk2>
          <a:srgbClr val="D5F1FF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E7F7FF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13">
        <a:dk1>
          <a:srgbClr val="01018D"/>
        </a:dk1>
        <a:lt1>
          <a:srgbClr val="FFFFFF"/>
        </a:lt1>
        <a:dk2>
          <a:srgbClr val="C1EAFF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DDF3FF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14">
        <a:dk1>
          <a:srgbClr val="01018D"/>
        </a:dk1>
        <a:lt1>
          <a:srgbClr val="FFFFFF"/>
        </a:lt1>
        <a:dk2>
          <a:srgbClr val="C1EAFF"/>
        </a:dk2>
        <a:lt2>
          <a:srgbClr val="B2B2B2"/>
        </a:lt2>
        <a:accent1>
          <a:srgbClr val="3399FF"/>
        </a:accent1>
        <a:accent2>
          <a:srgbClr val="66CCFF"/>
        </a:accent2>
        <a:accent3>
          <a:srgbClr val="DDF3FF"/>
        </a:accent3>
        <a:accent4>
          <a:srgbClr val="DADADA"/>
        </a:accent4>
        <a:accent5>
          <a:srgbClr val="ADCAFF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15">
        <a:dk1>
          <a:srgbClr val="0066FF"/>
        </a:dk1>
        <a:lt1>
          <a:srgbClr val="FFFFFF"/>
        </a:lt1>
        <a:dk2>
          <a:srgbClr val="C1EAFF"/>
        </a:dk2>
        <a:lt2>
          <a:srgbClr val="B2B2B2"/>
        </a:lt2>
        <a:accent1>
          <a:srgbClr val="3399FF"/>
        </a:accent1>
        <a:accent2>
          <a:srgbClr val="66CCFF"/>
        </a:accent2>
        <a:accent3>
          <a:srgbClr val="DDF3FF"/>
        </a:accent3>
        <a:accent4>
          <a:srgbClr val="DADADA"/>
        </a:accent4>
        <a:accent5>
          <a:srgbClr val="ADCAFF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örünge 16">
        <a:dk1>
          <a:srgbClr val="00CCFF"/>
        </a:dk1>
        <a:lt1>
          <a:srgbClr val="FFFFFF"/>
        </a:lt1>
        <a:dk2>
          <a:srgbClr val="C1EAFF"/>
        </a:dk2>
        <a:lt2>
          <a:srgbClr val="B2B2B2"/>
        </a:lt2>
        <a:accent1>
          <a:srgbClr val="3399FF"/>
        </a:accent1>
        <a:accent2>
          <a:srgbClr val="66CCFF"/>
        </a:accent2>
        <a:accent3>
          <a:srgbClr val="DDF3FF"/>
        </a:accent3>
        <a:accent4>
          <a:srgbClr val="DADADA"/>
        </a:accent4>
        <a:accent5>
          <a:srgbClr val="ADCAFF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6037ED4BD6C0F34D8FE4967BAE8E2CFC" ma:contentTypeVersion="2" ma:contentTypeDescription="Yeni belge oluşturun." ma:contentTypeScope="" ma:versionID="d8308d95fab50a97986d4d3da668a558">
  <xsd:schema xmlns:xsd="http://www.w3.org/2001/XMLSchema" xmlns:xs="http://www.w3.org/2001/XMLSchema" xmlns:p="http://schemas.microsoft.com/office/2006/metadata/properties" xmlns:ns2="84438f52-1d35-4758-bb6f-46eb8dc051e2" targetNamespace="http://schemas.microsoft.com/office/2006/metadata/properties" ma:root="true" ma:fieldsID="372f0a339729acee7704868468168be7" ns2:_="">
    <xsd:import namespace="84438f52-1d35-4758-bb6f-46eb8dc051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438f52-1d35-4758-bb6f-46eb8dc051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3B6340-314D-412F-852D-71018492CDE6}">
  <ds:schemaRefs>
    <ds:schemaRef ds:uri="http://purl.org/dc/elements/1.1/"/>
    <ds:schemaRef ds:uri="http://schemas.microsoft.com/office/infopath/2007/PartnerControls"/>
    <ds:schemaRef ds:uri="http://purl.org/dc/dcmitype/"/>
    <ds:schemaRef ds:uri="84438f52-1d35-4758-bb6f-46eb8dc051e2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66A5DD1-3FCF-4B92-A6EA-944B5E16D9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BDCB92-86FB-4CD6-B2A6-88832422DC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438f52-1d35-4758-bb6f-46eb8dc051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1987</TotalTime>
  <Words>606</Words>
  <Application>Microsoft Office PowerPoint</Application>
  <PresentationFormat>Özel</PresentationFormat>
  <Paragraphs>110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宋体</vt:lpstr>
      <vt:lpstr>Arial</vt:lpstr>
      <vt:lpstr>Calibri</vt:lpstr>
      <vt:lpstr>Comic Sans MS</vt:lpstr>
      <vt:lpstr>Times New Roman</vt:lpstr>
      <vt:lpstr>Wingdings</vt:lpstr>
      <vt:lpstr>Yörünge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fsc</dc:creator>
  <cp:lastModifiedBy>User</cp:lastModifiedBy>
  <cp:revision>244</cp:revision>
  <dcterms:created xsi:type="dcterms:W3CDTF">2007-07-15T14:26:46Z</dcterms:created>
  <dcterms:modified xsi:type="dcterms:W3CDTF">2020-05-20T22:35:06Z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0x0101006037ED4BD6C0F34D8FE4967BAE8E2CFC</vt:lpwstr>
  </property>
</Properties>
</file>